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9"/>
  </p:notesMasterIdLst>
  <p:sldIdLst>
    <p:sldId id="256" r:id="rId3"/>
    <p:sldId id="257" r:id="rId4"/>
    <p:sldId id="280" r:id="rId5"/>
    <p:sldId id="281" r:id="rId6"/>
    <p:sldId id="287" r:id="rId7"/>
    <p:sldId id="279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71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uprum" panose="020B0604020202020204" charset="0"/>
      <p:regular r:id="rId24"/>
      <p:bold r:id="rId25"/>
      <p:italic r:id="rId26"/>
      <p:boldItalic r:id="rId27"/>
    </p:embeddedFont>
    <p:embeddedFont>
      <p:font typeface="Lato" panose="020B0604020202020204" charset="0"/>
      <p:regular r:id="rId28"/>
      <p:bold r:id="rId29"/>
      <p:italic r:id="rId30"/>
      <p:boldItalic r:id="rId31"/>
    </p:embeddedFont>
    <p:embeddedFont>
      <p:font typeface="Raleway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42">
          <p15:clr>
            <a:srgbClr val="A4A3A4"/>
          </p15:clr>
        </p15:guide>
        <p15:guide id="2" pos="120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mensi, Claudio" initials="RC" lastIdx="1" clrIdx="0">
    <p:extLst>
      <p:ext uri="{19B8F6BF-5375-455C-9EA6-DF929625EA0E}">
        <p15:presenceInfo xmlns:p15="http://schemas.microsoft.com/office/powerpoint/2012/main" userId="S::claudio.rimensi@capgemini.com::e8a4fcd6-1ec0-46f7-8d2c-9635595bbc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54" y="102"/>
      </p:cViewPr>
      <p:guideLst>
        <p:guide orient="horz" pos="1842"/>
        <p:guide pos="120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u="sng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162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3614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09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205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348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3248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d44d221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d44d221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436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90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3744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453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716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424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06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">
  <p:cSld name=" 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3">
  <p:cSld name=" 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dt" idx="10"/>
          </p:nvPr>
        </p:nvSpPr>
        <p:spPr>
          <a:xfrm>
            <a:off x="456480" y="6247376"/>
            <a:ext cx="2092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ftr" idx="11"/>
          </p:nvPr>
        </p:nvSpPr>
        <p:spPr>
          <a:xfrm>
            <a:off x="3127680" y="6247376"/>
            <a:ext cx="28614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>
            <a:noAutofit/>
          </a:bodyPr>
          <a:lstStyle>
            <a:lvl1pPr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/>
            </a:lvl1pPr>
            <a:lvl2pPr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/>
            </a:lvl2pPr>
            <a:lvl3pPr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/>
            </a:lvl3pPr>
            <a:lvl4pPr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/>
            </a:lvl4pPr>
            <a:lvl5pPr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/>
            </a:lvl5pPr>
            <a:lvl6pPr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/>
            </a:lvl6pPr>
            <a:lvl7pPr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  <a:defRPr/>
            </a:lvl7pPr>
            <a:lvl8pPr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  <a:defRPr/>
            </a:lvl8pPr>
            <a:lvl9pPr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6554880" y="6247376"/>
            <a:ext cx="2092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300"/>
          </a:p>
        </p:txBody>
      </p:sp>
      <p:grpSp>
        <p:nvGrpSpPr>
          <p:cNvPr id="67" name="Google Shape;67;p16"/>
          <p:cNvGrpSpPr/>
          <p:nvPr/>
        </p:nvGrpSpPr>
        <p:grpSpPr>
          <a:xfrm>
            <a:off x="0" y="6139129"/>
            <a:ext cx="9215341" cy="734866"/>
            <a:chOff x="0" y="6139129"/>
            <a:chExt cx="9215341" cy="734866"/>
          </a:xfrm>
        </p:grpSpPr>
        <p:grpSp>
          <p:nvGrpSpPr>
            <p:cNvPr id="68" name="Google Shape;68;p16"/>
            <p:cNvGrpSpPr/>
            <p:nvPr/>
          </p:nvGrpSpPr>
          <p:grpSpPr>
            <a:xfrm>
              <a:off x="0" y="6139129"/>
              <a:ext cx="9215341" cy="734866"/>
              <a:chOff x="0" y="6139129"/>
              <a:chExt cx="9215341" cy="734866"/>
            </a:xfrm>
          </p:grpSpPr>
          <p:pic>
            <p:nvPicPr>
              <p:cNvPr id="69" name="Google Shape;69;p16"/>
              <p:cNvPicPr preferRelativeResize="0"/>
              <p:nvPr/>
            </p:nvPicPr>
            <p:blipFill rotWithShape="1">
              <a:blip r:embed="rId2">
                <a:alphaModFix/>
              </a:blip>
              <a:srcRect l="150" r="-461"/>
              <a:stretch/>
            </p:blipFill>
            <p:spPr>
              <a:xfrm>
                <a:off x="0" y="6243115"/>
                <a:ext cx="9186531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" name="Google Shape;70;p16"/>
              <p:cNvSpPr/>
              <p:nvPr/>
            </p:nvSpPr>
            <p:spPr>
              <a:xfrm>
                <a:off x="9004441" y="6139129"/>
                <a:ext cx="210900" cy="7188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" name="Google Shape;71;p16"/>
            <p:cNvSpPr txBox="1"/>
            <p:nvPr/>
          </p:nvSpPr>
          <p:spPr>
            <a:xfrm>
              <a:off x="3949625" y="6575175"/>
              <a:ext cx="145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Michele Tagliabue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" name="Google Shape;72;p16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‹#›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</a:t>
              </a:r>
              <a:r>
                <a:rPr lang="it-IT" sz="1200" b="1">
                  <a:latin typeface="Lato"/>
                  <a:ea typeface="Lato"/>
                  <a:cs typeface="Lato"/>
                  <a:sym typeface="Lato"/>
                </a:rPr>
                <a:t>15</a:t>
              </a:r>
              <a:endParaRPr sz="12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3" name="Google Shape;73;p16"/>
          <p:cNvSpPr txBox="1"/>
          <p:nvPr/>
        </p:nvSpPr>
        <p:spPr>
          <a:xfrm>
            <a:off x="55875" y="6382675"/>
            <a:ext cx="34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approccio innovativo all'addestramento di chatbot intelligenti. ​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grigio">
  <p:cSld name="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909300"/>
          </a:xfrm>
          <a:prstGeom prst="rect">
            <a:avLst/>
          </a:prstGeom>
          <a:noFill/>
        </p:spPr>
        <p:txBody>
          <a:bodyPr spcFirstLastPara="1" wrap="square" lIns="82925" tIns="82925" rIns="82925" bIns="829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aleway"/>
              <a:buNone/>
              <a:defRPr sz="25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0" y="0"/>
            <a:ext cx="9144000" cy="6909300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175" y="102701"/>
            <a:ext cx="685251" cy="6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456480" y="1604328"/>
            <a:ext cx="81906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>
            <a:noAutofit/>
          </a:bodyPr>
          <a:lstStyle>
            <a:lvl1pPr marL="457200" marR="0" lvl="0" indent="-3302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  <a:defRPr sz="16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○"/>
              <a:defRPr sz="16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■"/>
              <a:defRPr sz="16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  <a:defRPr sz="16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○"/>
              <a:defRPr sz="16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■"/>
              <a:defRPr sz="16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  <a:defRPr sz="16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○"/>
              <a:defRPr sz="16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600"/>
              <a:buFont typeface="Lato"/>
              <a:buChar char="■"/>
              <a:defRPr sz="160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2501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>
            <a:spLocks noGrp="1"/>
          </p:cNvSpPr>
          <p:nvPr>
            <p:ph type="dt" idx="10"/>
          </p:nvPr>
        </p:nvSpPr>
        <p:spPr>
          <a:xfrm>
            <a:off x="456480" y="6247376"/>
            <a:ext cx="2092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ftr" idx="11"/>
          </p:nvPr>
        </p:nvSpPr>
        <p:spPr>
          <a:xfrm>
            <a:off x="3127680" y="6247376"/>
            <a:ext cx="28614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6554880" y="6247376"/>
            <a:ext cx="2092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300"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162724" y="-184350"/>
            <a:ext cx="72165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>
            <a:lvl1pPr marR="0" lvl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●"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○"/>
              <a:defRPr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■"/>
              <a:defRPr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●"/>
              <a:defRPr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○"/>
              <a:defRPr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■"/>
              <a:defRPr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●"/>
              <a:defRPr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○"/>
              <a:defRPr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■"/>
              <a:defRPr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0" y="6215693"/>
            <a:ext cx="9142501" cy="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8163359" y="6559888"/>
            <a:ext cx="4563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2450" rIns="81650" bIns="4245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SzPts val="900"/>
              <a:buFont typeface="Arial"/>
              <a:buNone/>
            </a:pPr>
            <a:fld id="{00000000-1234-1234-1234-123412341234}" type="slidenum">
              <a:rPr lang="it-IT" sz="900" b="0" i="0" u="none" strike="noStrike" cap="none">
                <a:solidFill>
                  <a:srgbClr val="D9CFAB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it-IT" sz="900" b="0" i="0" u="none" strike="noStrike" cap="none">
                <a:solidFill>
                  <a:srgbClr val="D9CFAB"/>
                </a:solidFill>
                <a:latin typeface="Arial"/>
                <a:ea typeface="Arial"/>
                <a:cs typeface="Arial"/>
                <a:sym typeface="Arial"/>
              </a:rPr>
              <a:t>/10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 descr="unipd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51" y="1446974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2"/>
          <p:cNvCxnSpPr/>
          <p:nvPr/>
        </p:nvCxnSpPr>
        <p:spPr>
          <a:xfrm>
            <a:off x="1101750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8" name="Google Shape;10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2835" y="1657989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-19225" y="0"/>
            <a:ext cx="9163206" cy="6069285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0" y="-12753"/>
            <a:ext cx="9163206" cy="5854105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412200" y="1773887"/>
            <a:ext cx="8319600" cy="26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 </a:t>
            </a:r>
          </a:p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anti-repackaging techniques robustness in an Android virtual environment</a:t>
            </a:r>
            <a:endParaRPr sz="32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1447800" y="228601"/>
            <a:ext cx="266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uprum"/>
              <a:buNone/>
            </a:pPr>
            <a:r>
              <a:rPr lang="it-IT" sz="1800" b="0" i="0" u="none" strike="noStrike" cap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800" b="0" i="0" u="none" strike="noStrike" cap="none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uprum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400" b="0" i="0" u="none" strike="noStrike" cap="none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2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711125" y="283663"/>
            <a:ext cx="781250" cy="70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 descr="http://www.math.unipd.it/it/img/layout/logoD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8525" y="5424297"/>
            <a:ext cx="3158975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/>
          <p:nvPr/>
        </p:nvSpPr>
        <p:spPr>
          <a:xfrm>
            <a:off x="-19249" y="1288688"/>
            <a:ext cx="9163249" cy="107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414423" y="4047031"/>
            <a:ext cx="41988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it-IT" sz="2000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Candidato:</a:t>
            </a:r>
            <a:endParaRPr sz="2000" i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it-IT" sz="2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Claudio Rimensi </a:t>
            </a:r>
            <a:r>
              <a:rPr lang="it-IT" sz="2000" i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(matr. 1207423)</a:t>
            </a:r>
            <a:endParaRPr sz="2000" i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it-IT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22 Luglio 2021</a:t>
            </a:r>
            <a:endParaRPr sz="2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5737412" y="5916885"/>
            <a:ext cx="340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uprum"/>
              <a:buNone/>
            </a:pPr>
            <a:r>
              <a:rPr lang="it-IT" sz="2200" b="0" i="0" u="none" strike="noStrike" cap="none" dirty="0">
                <a:solidFill>
                  <a:srgbClr val="666666"/>
                </a:solidFill>
                <a:latin typeface="Cuprum"/>
                <a:ea typeface="Cuprum"/>
                <a:cs typeface="Cuprum"/>
                <a:sym typeface="Cuprum"/>
              </a:rPr>
              <a:t>Corso di Laurea Magistrale</a:t>
            </a:r>
            <a:br>
              <a:rPr lang="it-IT" sz="2200" b="0" i="0" u="none" strike="noStrike" cap="none" dirty="0">
                <a:solidFill>
                  <a:srgbClr val="666666"/>
                </a:solidFill>
                <a:latin typeface="Cuprum"/>
                <a:ea typeface="Cuprum"/>
                <a:cs typeface="Cuprum"/>
                <a:sym typeface="Cuprum"/>
              </a:rPr>
            </a:br>
            <a:r>
              <a:rPr lang="it-IT" sz="2200" b="0" i="0" u="none" strike="noStrike" cap="none" dirty="0">
                <a:solidFill>
                  <a:srgbClr val="666666"/>
                </a:solidFill>
                <a:latin typeface="Cuprum"/>
                <a:ea typeface="Cuprum"/>
                <a:cs typeface="Cuprum"/>
                <a:sym typeface="Cuprum"/>
              </a:rPr>
              <a:t>in Informatica</a:t>
            </a:r>
            <a:endParaRPr dirty="0"/>
          </a:p>
        </p:txBody>
      </p:sp>
      <p:sp>
        <p:nvSpPr>
          <p:cNvPr id="119" name="Google Shape;119;p22"/>
          <p:cNvSpPr/>
          <p:nvPr/>
        </p:nvSpPr>
        <p:spPr>
          <a:xfrm>
            <a:off x="0" y="5684115"/>
            <a:ext cx="625221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it-IT" sz="20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Relatore:                                                   Correlatore:</a:t>
            </a:r>
            <a:br>
              <a:rPr lang="it-IT" sz="20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t-IT" sz="20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Prof. </a:t>
            </a:r>
            <a:r>
              <a:rPr lang="it-IT" sz="2000" b="1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Mauro Conti                               </a:t>
            </a:r>
            <a:r>
              <a:rPr lang="it-IT" sz="2000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Dr.ssa </a:t>
            </a:r>
            <a:r>
              <a:rPr lang="it-IT" sz="2000" b="1" i="1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Eleonora Losiouk</a:t>
            </a:r>
            <a:endParaRPr sz="2000" b="1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200" y="-182575"/>
            <a:ext cx="58242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dirty="0"/>
              <a:t>A Novel solution: MARVEL</a:t>
            </a:r>
            <a:endParaRPr sz="3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10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8FC87-9D0B-4AB2-AD7A-7E4B33728F85}"/>
              </a:ext>
            </a:extLst>
          </p:cNvPr>
          <p:cNvSpPr txBox="1"/>
          <p:nvPr/>
        </p:nvSpPr>
        <p:spPr>
          <a:xfrm>
            <a:off x="0" y="800292"/>
            <a:ext cx="530465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MARVEL protects the application through 3 approaches: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Code Splitting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Base IAT (I</a:t>
            </a:r>
            <a:r>
              <a:rPr lang="en-GB" i="0" dirty="0">
                <a:effectLst/>
                <a:latin typeface="+mn-lt"/>
              </a:rPr>
              <a:t>nterconnected Anti-Tampering Controls)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IAT with encryption</a:t>
            </a:r>
            <a:endParaRPr lang="it-IT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9A635-0C6B-4972-93CF-CFD12D4D8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404" y="1115570"/>
            <a:ext cx="4216596" cy="50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7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200" y="-182575"/>
            <a:ext cx="58242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dirty="0"/>
              <a:t>A Novel solution: MARVEL</a:t>
            </a:r>
            <a:endParaRPr sz="3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11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8FC87-9D0B-4AB2-AD7A-7E4B33728F85}"/>
              </a:ext>
            </a:extLst>
          </p:cNvPr>
          <p:cNvSpPr txBox="1"/>
          <p:nvPr/>
        </p:nvSpPr>
        <p:spPr>
          <a:xfrm>
            <a:off x="186266" y="795311"/>
            <a:ext cx="46522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MARVEL protects the application through 3 approaches: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Code Splitting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Base IAT (I</a:t>
            </a:r>
            <a:r>
              <a:rPr lang="en-GB" i="0" dirty="0">
                <a:effectLst/>
                <a:latin typeface="+mn-lt"/>
              </a:rPr>
              <a:t>nterconnected Anti-Tampering Controls)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IAT with encryption</a:t>
            </a:r>
            <a:endParaRPr lang="it-IT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02FBEA2-8710-4E99-BFD0-09D880E6B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1" y="1616334"/>
            <a:ext cx="3961730" cy="47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4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199" y="-182575"/>
            <a:ext cx="6993467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sz="2400" dirty="0"/>
              <a:t>A novel solution to bypass MARVEL’s defense</a:t>
            </a:r>
            <a:endParaRPr sz="24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12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0A1B6-A9FF-40E9-88E1-5CA482C1F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74" y="960725"/>
            <a:ext cx="4706520" cy="1450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6F7F4-D3D7-47E7-8DDD-AC6780C2C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457" y="2724719"/>
            <a:ext cx="755970" cy="883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CCE0F-D0F9-4116-BFDB-F6F822E07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74" y="3921736"/>
            <a:ext cx="4572396" cy="1658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ED3EE-8E99-4910-B576-0A39B0331B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3625" y="809289"/>
            <a:ext cx="3115326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5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199" y="-182575"/>
            <a:ext cx="6993467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sz="2400" dirty="0"/>
              <a:t>A novel solution to bypass MARVEL’s defense</a:t>
            </a:r>
            <a:endParaRPr sz="24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13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2ED3E5-3286-40E7-861E-27E55CB9F44D}"/>
              </a:ext>
            </a:extLst>
          </p:cNvPr>
          <p:cNvSpPr/>
          <p:nvPr/>
        </p:nvSpPr>
        <p:spPr>
          <a:xfrm>
            <a:off x="457198" y="2146214"/>
            <a:ext cx="2926750" cy="9388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1: Run Frida server on the emulator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DCB04-F4F1-48BA-8C5C-678314938CCD}"/>
              </a:ext>
            </a:extLst>
          </p:cNvPr>
          <p:cNvSpPr txBox="1"/>
          <p:nvPr/>
        </p:nvSpPr>
        <p:spPr>
          <a:xfrm>
            <a:off x="238473" y="815681"/>
            <a:ext cx="77428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rgbClr val="FF0000"/>
                </a:solidFill>
              </a:rPr>
              <a:t>Prior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puzzle.1_22 (</a:t>
            </a:r>
            <a:r>
              <a:rPr lang="pt-BR" i="1" dirty="0">
                <a:solidFill>
                  <a:schemeClr val="tx1"/>
                </a:solidFill>
              </a:rPr>
              <a:t>https:/ /apkpure.com/it/puzzle/br.com.cjdinfo.</a:t>
            </a:r>
            <a:r>
              <a:rPr lang="it-IT" i="1" dirty="0">
                <a:solidFill>
                  <a:schemeClr val="tx1"/>
                </a:solidFill>
              </a:rPr>
              <a:t>puzzle)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Emulator x_86_64 with Android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The decrypt part was not implemented as the mode was similar to the extraction of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I used Frida as dynamic tools </a:t>
            </a:r>
            <a:endParaRPr lang="it-IT" i="1" dirty="0">
              <a:solidFill>
                <a:schemeClr val="tx1"/>
              </a:solidFill>
            </a:endParaRPr>
          </a:p>
          <a:p>
            <a:r>
              <a:rPr lang="it-IT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917B0-29A5-432E-9DFD-FF515297F88A}"/>
              </a:ext>
            </a:extLst>
          </p:cNvPr>
          <p:cNvSpPr/>
          <p:nvPr/>
        </p:nvSpPr>
        <p:spPr>
          <a:xfrm>
            <a:off x="5104242" y="3623049"/>
            <a:ext cx="2926750" cy="10166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Run read_code_smali to get info about base IAT </a:t>
            </a:r>
            <a:endParaRPr lang="it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BF9703-E35F-4315-AAA3-0431D0D1C7C7}"/>
              </a:ext>
            </a:extLst>
          </p:cNvPr>
          <p:cNvSpPr/>
          <p:nvPr/>
        </p:nvSpPr>
        <p:spPr>
          <a:xfrm>
            <a:off x="5104242" y="2146214"/>
            <a:ext cx="2926750" cy="9388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Run omen to spawn the target process to get the PID of the Trusted Container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7BF1A4-434B-41D0-B0E4-F5CF4FD5E540}"/>
              </a:ext>
            </a:extLst>
          </p:cNvPr>
          <p:cNvSpPr/>
          <p:nvPr/>
        </p:nvSpPr>
        <p:spPr>
          <a:xfrm>
            <a:off x="457198" y="5189593"/>
            <a:ext cx="2926748" cy="954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5: Repackaging the apk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AC20A2-6789-41C6-8219-6B2B4FA0D646}"/>
              </a:ext>
            </a:extLst>
          </p:cNvPr>
          <p:cNvSpPr/>
          <p:nvPr/>
        </p:nvSpPr>
        <p:spPr>
          <a:xfrm>
            <a:off x="457199" y="3623049"/>
            <a:ext cx="2926747" cy="10166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4: Run extraction to recover the original body methods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842FC6F-94C5-4BB9-85E6-91105BCEA587}"/>
              </a:ext>
            </a:extLst>
          </p:cNvPr>
          <p:cNvSpPr/>
          <p:nvPr/>
        </p:nvSpPr>
        <p:spPr>
          <a:xfrm>
            <a:off x="3784600" y="2362200"/>
            <a:ext cx="1024467" cy="5249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9159C71-1610-40E0-A721-39367D007841}"/>
              </a:ext>
            </a:extLst>
          </p:cNvPr>
          <p:cNvSpPr/>
          <p:nvPr/>
        </p:nvSpPr>
        <p:spPr>
          <a:xfrm>
            <a:off x="6377117" y="3189064"/>
            <a:ext cx="381000" cy="38199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4F5C2FE-055D-44C2-A790-EB7CD01FB69A}"/>
              </a:ext>
            </a:extLst>
          </p:cNvPr>
          <p:cNvSpPr/>
          <p:nvPr/>
        </p:nvSpPr>
        <p:spPr>
          <a:xfrm rot="10800000">
            <a:off x="3784598" y="3876696"/>
            <a:ext cx="1024466" cy="52493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8B4C4B-172E-4391-96CD-DEBBF82F4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000" y="4712340"/>
            <a:ext cx="445047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199" y="-182575"/>
            <a:ext cx="6993467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sz="2400" dirty="0"/>
              <a:t>A novel solution to bypass MARVEL’s defense</a:t>
            </a:r>
            <a:endParaRPr sz="24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14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059A5-38AA-40A3-93DD-8BD28F75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8" y="918690"/>
            <a:ext cx="2348232" cy="4157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809B7C-F06E-4E47-808A-B87C4B801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956" y="876356"/>
            <a:ext cx="2328615" cy="4199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230F86-07A5-490E-921E-4EC6D1DC1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800" y="931147"/>
            <a:ext cx="2159001" cy="4258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8B439F-9FD8-4FA0-9389-34FE1C619CAE}"/>
              </a:ext>
            </a:extLst>
          </p:cNvPr>
          <p:cNvSpPr txBox="1"/>
          <p:nvPr/>
        </p:nvSpPr>
        <p:spPr>
          <a:xfrm>
            <a:off x="6748722" y="5382825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Apk works without </a:t>
            </a:r>
          </a:p>
          <a:p>
            <a:r>
              <a:rPr lang="it-IT" dirty="0"/>
              <a:t>Trusted Container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7B5AF-F9E7-44FA-99CA-06E8D89C77AF}"/>
              </a:ext>
            </a:extLst>
          </p:cNvPr>
          <p:cNvSpPr txBox="1"/>
          <p:nvPr/>
        </p:nvSpPr>
        <p:spPr>
          <a:xfrm>
            <a:off x="3625461" y="5338575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Apk crash without </a:t>
            </a:r>
          </a:p>
          <a:p>
            <a:r>
              <a:rPr lang="it-IT" dirty="0"/>
              <a:t>Trusted 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223264-C174-4366-9717-EC97EEE92C25}"/>
              </a:ext>
            </a:extLst>
          </p:cNvPr>
          <p:cNvSpPr/>
          <p:nvPr/>
        </p:nvSpPr>
        <p:spPr>
          <a:xfrm>
            <a:off x="570740" y="5289750"/>
            <a:ext cx="1803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Apk works with</a:t>
            </a:r>
          </a:p>
          <a:p>
            <a:r>
              <a:rPr lang="it-IT" dirty="0"/>
              <a:t>Trusted Container</a:t>
            </a:r>
          </a:p>
        </p:txBody>
      </p:sp>
    </p:spTree>
    <p:extLst>
      <p:ext uri="{BB962C8B-B14F-4D97-AF65-F5344CB8AC3E}">
        <p14:creationId xmlns:p14="http://schemas.microsoft.com/office/powerpoint/2010/main" val="171927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199" y="-182575"/>
            <a:ext cx="6993467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sz="2400" dirty="0"/>
              <a:t>Practical demonstration</a:t>
            </a:r>
            <a:endParaRPr sz="24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5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15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pic>
        <p:nvPicPr>
          <p:cNvPr id="5" name="video_magistrale">
            <a:hlinkClick r:id="" action="ppaction://media"/>
            <a:extLst>
              <a:ext uri="{FF2B5EF4-FFF2-40B4-BE49-F238E27FC236}">
                <a16:creationId xmlns:a16="http://schemas.microsoft.com/office/drawing/2014/main" id="{E79A5454-2ED3-4025-AF99-F5A3D63DC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937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8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-56325" y="-25025"/>
            <a:ext cx="9200400" cy="6909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909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Thanks for the attention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200" y="-182575"/>
            <a:ext cx="58242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dirty="0"/>
              <a:t>Android: Introduction</a:t>
            </a:r>
            <a:endParaRPr sz="3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pic>
        <p:nvPicPr>
          <p:cNvPr id="4" name="Picture 3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7047619F-F972-426A-9914-B9FAD247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5561"/>
            <a:ext cx="5096934" cy="2631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D4562-1217-46D4-AAE1-F800791BE963}"/>
              </a:ext>
            </a:extLst>
          </p:cNvPr>
          <p:cNvSpPr txBox="1"/>
          <p:nvPr/>
        </p:nvSpPr>
        <p:spPr>
          <a:xfrm>
            <a:off x="55875" y="3677899"/>
            <a:ext cx="8690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Android is the most widely used mobile operating system today[1]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Android is 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Rich SDK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Ability to use and choose third-party applications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88DD9-46C1-4DA5-9BC4-483589D6A408}"/>
              </a:ext>
            </a:extLst>
          </p:cNvPr>
          <p:cNvSpPr txBox="1"/>
          <p:nvPr/>
        </p:nvSpPr>
        <p:spPr>
          <a:xfrm>
            <a:off x="364067" y="5765800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1. https://it.wikipedia.org/wiki/Android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200" y="-182575"/>
            <a:ext cx="58242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dirty="0"/>
              <a:t>Android is too open source</a:t>
            </a:r>
            <a:endParaRPr sz="3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fld>
              <a:r>
                <a:rPr lang="it-IT" sz="12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pic>
        <p:nvPicPr>
          <p:cNvPr id="12" name="Picture 11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3EF39259-AE79-498F-9089-30A88C1D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05395"/>
            <a:ext cx="5444489" cy="30625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305929-7CA6-4C86-891F-BD0C80653B4C}"/>
              </a:ext>
            </a:extLst>
          </p:cNvPr>
          <p:cNvSpPr txBox="1"/>
          <p:nvPr/>
        </p:nvSpPr>
        <p:spPr>
          <a:xfrm>
            <a:off x="123863" y="3851356"/>
            <a:ext cx="69373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Android's open nature allows the development of malicious apps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goal of malware authors is the possession of confidential user data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Sandboxing was used to protect user data to avoid any </a:t>
            </a:r>
            <a:r>
              <a:rPr lang="it-IT" sz="1600" dirty="0"/>
              <a:t>unauthorized tampering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However, </a:t>
            </a:r>
            <a:r>
              <a:rPr lang="en-US" sz="1600" dirty="0"/>
              <a:t>users may want to run multiple instances of an application on the mobile device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38528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200" y="-182575"/>
            <a:ext cx="7086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dirty="0"/>
              <a:t>An Attractive solution: Virtualization</a:t>
            </a:r>
            <a:endParaRPr sz="3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0C70E02-C148-429B-8236-575D41DAD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2313"/>
            <a:ext cx="3369300" cy="4465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A5542-B493-4861-BA93-B93EB7D97228}"/>
              </a:ext>
            </a:extLst>
          </p:cNvPr>
          <p:cNvSpPr txBox="1"/>
          <p:nvPr/>
        </p:nvSpPr>
        <p:spPr>
          <a:xfrm>
            <a:off x="3657957" y="960725"/>
            <a:ext cx="52489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Since 2015, app virtualization emerges as a new technique that can load arbitrary third party APKs without installation.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Android Virtualization come from Dynamic Code Loading and Dynamic Proxy Hooking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The main frameworks used are VirtualAPP [2] and DroidPlugin [3]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AACCC-4B5E-418F-962A-A8A62FC8D209}"/>
              </a:ext>
            </a:extLst>
          </p:cNvPr>
          <p:cNvSpPr txBox="1"/>
          <p:nvPr/>
        </p:nvSpPr>
        <p:spPr>
          <a:xfrm>
            <a:off x="4000500" y="5029199"/>
            <a:ext cx="425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[2] https://github.com/asLody/VirtualApp</a:t>
            </a:r>
          </a:p>
          <a:p>
            <a:r>
              <a:rPr lang="it-IT" dirty="0"/>
              <a:t>[3] https://github.com/DroidPluginTeam/DroidPlugin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33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87937" y="-61685"/>
            <a:ext cx="6562725" cy="89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sz="2400" dirty="0"/>
              <a:t>Legitimate Usage of Android Virtualization</a:t>
            </a:r>
            <a:endParaRPr sz="24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5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3B36B5-A4E1-4F69-8C1A-6C6614ACB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9" y="850178"/>
            <a:ext cx="7449015" cy="2397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BC009A-BB97-42B4-A006-9E52A7084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10311"/>
            <a:ext cx="4630668" cy="26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200" y="-182575"/>
            <a:ext cx="58242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it-IT" dirty="0"/>
              <a:t>Risks using Virtualization</a:t>
            </a:r>
            <a:endParaRPr sz="3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6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F11B9-5C2B-429F-91DD-CC40757D3C0B}"/>
              </a:ext>
            </a:extLst>
          </p:cNvPr>
          <p:cNvSpPr txBox="1"/>
          <p:nvPr/>
        </p:nvSpPr>
        <p:spPr>
          <a:xfrm>
            <a:off x="2678086" y="960725"/>
            <a:ext cx="27318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Share 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Excessive Permission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Predefined Stub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Component LifeCycle</a:t>
            </a:r>
          </a:p>
          <a:p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6659D-9EAA-4B05-91CF-6589FB77C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90" y="815952"/>
            <a:ext cx="2421589" cy="161310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DD51FA7-0468-47FC-8E57-591D82944F33}"/>
              </a:ext>
            </a:extLst>
          </p:cNvPr>
          <p:cNvSpPr/>
          <p:nvPr/>
        </p:nvSpPr>
        <p:spPr>
          <a:xfrm rot="5400000">
            <a:off x="3323071" y="2279123"/>
            <a:ext cx="981075" cy="630880"/>
          </a:xfrm>
          <a:prstGeom prst="rightArrow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FE3CA-64E6-4F4F-9F71-6395DF8832F9}"/>
              </a:ext>
            </a:extLst>
          </p:cNvPr>
          <p:cNvSpPr txBox="1"/>
          <p:nvPr/>
        </p:nvSpPr>
        <p:spPr>
          <a:xfrm>
            <a:off x="1252236" y="3113394"/>
            <a:ext cx="5442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kind of model leads to the creation of malicious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Application repackaging </a:t>
            </a:r>
            <a:r>
              <a:rPr lang="en-US" dirty="0">
                <a:solidFill>
                  <a:schemeClr val="tx1"/>
                </a:solidFill>
              </a:rPr>
              <a:t>is one of the top ten mobile risks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it-IT" dirty="0"/>
              <a:t>OWASP 2016: https://owasp.org/www-project-mobile-top-10/)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FA826-A262-4428-B8BD-7277CFDA3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439" y="3969044"/>
            <a:ext cx="4566627" cy="244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199" y="-182575"/>
            <a:ext cx="7069667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sz="2400" dirty="0"/>
              <a:t>Demistify Virtualization and Anti-Repackaging Mechanism</a:t>
            </a:r>
            <a:endParaRPr sz="24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7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5CD2D3-A46A-45A2-869E-B4CF5E2AD9CA}"/>
              </a:ext>
            </a:extLst>
          </p:cNvPr>
          <p:cNvSpPr txBox="1"/>
          <p:nvPr/>
        </p:nvSpPr>
        <p:spPr>
          <a:xfrm>
            <a:off x="353482" y="763874"/>
            <a:ext cx="8124825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baseline="0" dirty="0">
              <a:solidFill>
                <a:srgbClr val="434343"/>
              </a:solidFill>
              <a:latin typeface="+mn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u="none" strike="noStrike" baseline="0" dirty="0">
                <a:solidFill>
                  <a:srgbClr val="434343"/>
                </a:solidFill>
                <a:latin typeface="+mn-lt"/>
              </a:rPr>
              <a:t>T. Luo, C. Zheng, Z. Xu, and X. Ouyang. (2017). Anti-Plugin: Don't let your app play as an Android plugin. Proceedings of Blackhat Asia. </a:t>
            </a:r>
          </a:p>
          <a:p>
            <a:pPr marL="342900" indent="-342900" algn="l">
              <a:buFont typeface="+mj-lt"/>
              <a:buAutoNum type="arabicPeriod"/>
            </a:pPr>
            <a:endParaRPr lang="en-US" b="0" u="none" strike="noStrike" baseline="0" dirty="0">
              <a:solidFill>
                <a:srgbClr val="434343"/>
              </a:solidFill>
              <a:latin typeface="+mn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dirty="0" err="1">
                <a:solidFill>
                  <a:srgbClr val="333333"/>
                </a:solidFill>
                <a:effectLst/>
                <a:latin typeface="+mn-lt"/>
              </a:rPr>
              <a:t>Luman</a:t>
            </a:r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 Shi, </a:t>
            </a:r>
            <a:r>
              <a:rPr lang="en-US" b="0" dirty="0" err="1">
                <a:solidFill>
                  <a:srgbClr val="333333"/>
                </a:solidFill>
                <a:effectLst/>
                <a:latin typeface="+mn-lt"/>
              </a:rPr>
              <a:t>Jianming</a:t>
            </a:r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 Fu, </a:t>
            </a:r>
            <a:r>
              <a:rPr lang="en-US" b="0" dirty="0" err="1">
                <a:solidFill>
                  <a:srgbClr val="333333"/>
                </a:solidFill>
                <a:effectLst/>
                <a:latin typeface="+mn-lt"/>
              </a:rPr>
              <a:t>Zhengwei</a:t>
            </a:r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 Guo, and Jiang Ming. 2019. "Jekyll and Hyde" is Risky: Shared-Everything Threat Mitigation in Dual-Instance Apps. In Proceedings of the 17th Annual International Conference on Mobile Systems, Applications, and Services (</a:t>
            </a:r>
            <a:r>
              <a:rPr lang="en-US" b="0" dirty="0" err="1">
                <a:solidFill>
                  <a:srgbClr val="333333"/>
                </a:solidFill>
                <a:effectLst/>
                <a:latin typeface="+mn-lt"/>
              </a:rPr>
              <a:t>MobiSys</a:t>
            </a:r>
            <a:r>
              <a:rPr lang="en-US" b="0" dirty="0">
                <a:solidFill>
                  <a:srgbClr val="333333"/>
                </a:solidFill>
                <a:effectLst/>
                <a:latin typeface="+mn-lt"/>
              </a:rPr>
              <a:t> '19). Association for Computing Machinery, New York, NY, USA, 222235.</a:t>
            </a:r>
          </a:p>
          <a:p>
            <a:pPr marL="342900" indent="-342900" algn="l">
              <a:buFont typeface="+mj-lt"/>
              <a:buAutoNum type="arabicPeriod"/>
            </a:pPr>
            <a:endParaRPr lang="en-US" b="0" dirty="0">
              <a:solidFill>
                <a:srgbClr val="333333"/>
              </a:solidFill>
              <a:effectLst/>
              <a:latin typeface="+mn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b="0" dirty="0" err="1">
                <a:solidFill>
                  <a:srgbClr val="333333"/>
                </a:solidFill>
                <a:effectLst/>
                <a:latin typeface="+mn-lt"/>
              </a:rPr>
              <a:t>Luman</a:t>
            </a:r>
            <a:r>
              <a:rPr lang="en-GB" b="0" dirty="0">
                <a:solidFill>
                  <a:srgbClr val="333333"/>
                </a:solidFill>
                <a:effectLst/>
                <a:latin typeface="+mn-lt"/>
              </a:rPr>
              <a:t> Shi, Jiang Ming, </a:t>
            </a:r>
            <a:r>
              <a:rPr lang="en-GB" b="0" dirty="0" err="1">
                <a:solidFill>
                  <a:srgbClr val="333333"/>
                </a:solidFill>
                <a:effectLst/>
                <a:latin typeface="+mn-lt"/>
              </a:rPr>
              <a:t>Jianming</a:t>
            </a:r>
            <a:r>
              <a:rPr lang="en-GB" b="0" dirty="0">
                <a:solidFill>
                  <a:srgbClr val="333333"/>
                </a:solidFill>
                <a:effectLst/>
                <a:latin typeface="+mn-lt"/>
              </a:rPr>
              <a:t> Fu, </a:t>
            </a:r>
            <a:r>
              <a:rPr lang="en-GB" b="0" dirty="0" err="1">
                <a:solidFill>
                  <a:srgbClr val="333333"/>
                </a:solidFill>
                <a:effectLst/>
                <a:latin typeface="+mn-lt"/>
              </a:rPr>
              <a:t>Guojun</a:t>
            </a:r>
            <a:r>
              <a:rPr lang="en-GB" b="0" dirty="0">
                <a:solidFill>
                  <a:srgbClr val="333333"/>
                </a:solidFill>
                <a:effectLst/>
                <a:latin typeface="+mn-lt"/>
              </a:rPr>
              <a:t> Peng, </a:t>
            </a:r>
            <a:r>
              <a:rPr lang="en-GB" b="0" dirty="0" err="1">
                <a:solidFill>
                  <a:srgbClr val="333333"/>
                </a:solidFill>
                <a:effectLst/>
                <a:latin typeface="+mn-lt"/>
              </a:rPr>
              <a:t>Dongpeng</a:t>
            </a:r>
            <a:r>
              <a:rPr lang="en-GB" b="0" dirty="0">
                <a:solidFill>
                  <a:srgbClr val="333333"/>
                </a:solidFill>
                <a:effectLst/>
                <a:latin typeface="+mn-lt"/>
              </a:rPr>
              <a:t> Xu, </a:t>
            </a:r>
            <a:r>
              <a:rPr lang="en-GB" b="0" dirty="0" err="1">
                <a:solidFill>
                  <a:srgbClr val="333333"/>
                </a:solidFill>
                <a:effectLst/>
                <a:latin typeface="+mn-lt"/>
              </a:rPr>
              <a:t>Kun</a:t>
            </a:r>
            <a:r>
              <a:rPr lang="en-GB" b="0" dirty="0">
                <a:solidFill>
                  <a:srgbClr val="333333"/>
                </a:solidFill>
                <a:effectLst/>
                <a:latin typeface="+mn-lt"/>
              </a:rPr>
              <a:t> Gao, and </a:t>
            </a:r>
            <a:r>
              <a:rPr lang="en-GB" b="0" dirty="0" err="1">
                <a:solidFill>
                  <a:srgbClr val="333333"/>
                </a:solidFill>
                <a:effectLst/>
                <a:latin typeface="+mn-lt"/>
              </a:rPr>
              <a:t>Xuanchen</a:t>
            </a:r>
            <a:r>
              <a:rPr lang="en-GB" b="0" dirty="0">
                <a:solidFill>
                  <a:srgbClr val="333333"/>
                </a:solidFill>
                <a:effectLst/>
                <a:latin typeface="+mn-lt"/>
              </a:rPr>
              <a:t> Pan. 2020. </a:t>
            </a:r>
            <a:r>
              <a:rPr lang="en-GB" b="0" dirty="0" err="1">
                <a:solidFill>
                  <a:srgbClr val="333333"/>
                </a:solidFill>
                <a:effectLst/>
                <a:latin typeface="+mn-lt"/>
              </a:rPr>
              <a:t>VAHunt</a:t>
            </a:r>
            <a:r>
              <a:rPr lang="en-GB" b="0" dirty="0">
                <a:solidFill>
                  <a:srgbClr val="333333"/>
                </a:solidFill>
                <a:effectLst/>
                <a:latin typeface="+mn-lt"/>
              </a:rPr>
              <a:t>: Warding Off New Repackaged Android Malware in App-Virtualization's Clothing. In Proceedings of the 2020 ACM SIGSAC Conference on Computer and Communications Security (CCS '20). Association for Computing Machinery, New York, NY, USA, 535–549. </a:t>
            </a:r>
            <a:r>
              <a:rPr lang="en-GB" b="0" dirty="0" err="1">
                <a:solidFill>
                  <a:srgbClr val="333333"/>
                </a:solidFill>
                <a:effectLst/>
                <a:latin typeface="+mn-lt"/>
              </a:rPr>
              <a:t>DOI:https</a:t>
            </a:r>
            <a:r>
              <a:rPr lang="en-GB" b="0" dirty="0">
                <a:solidFill>
                  <a:srgbClr val="333333"/>
                </a:solidFill>
                <a:effectLst/>
                <a:latin typeface="+mn-lt"/>
              </a:rPr>
              <a:t>://doi.org/10.1145/3372297.3423341</a:t>
            </a:r>
          </a:p>
          <a:p>
            <a:pPr algn="l"/>
            <a:endParaRPr lang="en-US" dirty="0">
              <a:latin typeface="+mn-lt"/>
            </a:endParaRPr>
          </a:p>
          <a:p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Repackaging detection: </a:t>
            </a:r>
            <a:r>
              <a:rPr lang="en-US" b="0" i="1" u="none" strike="noStrike" baseline="0" dirty="0">
                <a:latin typeface="+mn-lt"/>
              </a:rPr>
              <a:t>Repackaging detection focuses on recognizing repackaged apps in app stores or on user’s devices, with the aim of limiting the spread of the repackaged app</a:t>
            </a:r>
            <a:endParaRPr lang="en-US" i="1" dirty="0">
              <a:latin typeface="+mn-lt"/>
            </a:endParaRPr>
          </a:p>
          <a:p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Anti-repackaging: </a:t>
            </a:r>
            <a:r>
              <a:rPr lang="en-US" b="0" i="1" u="none" strike="noStrike" baseline="0" dirty="0">
                <a:latin typeface="+mn-lt"/>
              </a:rPr>
              <a:t>Anti-Repackaging aims to protect an app from being successfully repackaged. As opposed to repackaging detection, anti-repackaging is applied by the developer to the app code before building the </a:t>
            </a:r>
            <a:r>
              <a:rPr lang="en-US" b="0" i="1" u="none" strike="noStrike" baseline="0" dirty="0" err="1">
                <a:latin typeface="+mn-lt"/>
              </a:rPr>
              <a:t>apk</a:t>
            </a:r>
            <a:r>
              <a:rPr lang="en-US" b="0" i="1" u="none" strike="noStrike" baseline="0" dirty="0">
                <a:latin typeface="+mn-lt"/>
              </a:rPr>
              <a:t> and aims to make any repackaged version of the same app crash</a:t>
            </a:r>
            <a:endParaRPr lang="en-US" i="1" dirty="0">
              <a:latin typeface="+mn-lt"/>
            </a:endParaRP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3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200" y="-182575"/>
            <a:ext cx="58242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dirty="0"/>
              <a:t>A Novel solution: MARVEL</a:t>
            </a:r>
            <a:endParaRPr sz="3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8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246D3-DB4C-412E-8DA3-3A418D89D267}"/>
              </a:ext>
            </a:extLst>
          </p:cNvPr>
          <p:cNvSpPr txBox="1"/>
          <p:nvPr/>
        </p:nvSpPr>
        <p:spPr>
          <a:xfrm>
            <a:off x="535914" y="1555432"/>
            <a:ext cx="68918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Preventing an attacker from being able to statically analyze an app to completely reconstruct both code and protection controls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Prevent an app from running in a malicious container that bypasses traditional Anti-Tampering (AT) controls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Detecting an intermediate malicious container that runs in the container’s virtual environment and executes a plugin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C4179-9246-47FD-BAA9-1BD85697B063}"/>
              </a:ext>
            </a:extLst>
          </p:cNvPr>
          <p:cNvSpPr txBox="1"/>
          <p:nvPr/>
        </p:nvSpPr>
        <p:spPr>
          <a:xfrm>
            <a:off x="535914" y="805115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FF0000"/>
                </a:solidFill>
              </a:rPr>
              <a:t>MAIN ISSUES: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1AFC0-7BB7-4129-A8F4-12C46AD1ED03}"/>
              </a:ext>
            </a:extLst>
          </p:cNvPr>
          <p:cNvSpPr txBox="1"/>
          <p:nvPr/>
        </p:nvSpPr>
        <p:spPr>
          <a:xfrm>
            <a:off x="535914" y="394070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00B050"/>
                </a:solidFill>
              </a:rPr>
              <a:t>SOLUTION: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6DA66-0855-466B-A1F1-D561566C62F1}"/>
              </a:ext>
            </a:extLst>
          </p:cNvPr>
          <p:cNvSpPr txBox="1"/>
          <p:nvPr/>
        </p:nvSpPr>
        <p:spPr>
          <a:xfrm>
            <a:off x="1641000" y="4837992"/>
            <a:ext cx="6891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tx1"/>
                </a:solidFill>
              </a:rPr>
              <a:t>MARVEL (Mobile-app Anti-Repackaging for Virtual Environments Locking)</a:t>
            </a:r>
          </a:p>
        </p:txBody>
      </p:sp>
    </p:spTree>
    <p:extLst>
      <p:ext uri="{BB962C8B-B14F-4D97-AF65-F5344CB8AC3E}">
        <p14:creationId xmlns:p14="http://schemas.microsoft.com/office/powerpoint/2010/main" val="353010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457200" y="-182575"/>
            <a:ext cx="58242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>
              <a:buSzPts val="1300"/>
              <a:buNone/>
            </a:pPr>
            <a:r>
              <a:rPr lang="it-IT" dirty="0"/>
              <a:t>A Novel solution: MARVEL</a:t>
            </a:r>
            <a:endParaRPr sz="30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5" name="Google Shape;125;p23"/>
          <p:cNvGrpSpPr/>
          <p:nvPr/>
        </p:nvGrpSpPr>
        <p:grpSpPr>
          <a:xfrm>
            <a:off x="0" y="6139129"/>
            <a:ext cx="9215233" cy="734866"/>
            <a:chOff x="0" y="6139129"/>
            <a:chExt cx="9215233" cy="734866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0" y="6139129"/>
              <a:ext cx="9215233" cy="734866"/>
              <a:chOff x="0" y="6139129"/>
              <a:chExt cx="9215233" cy="734866"/>
            </a:xfrm>
          </p:grpSpPr>
          <p:pic>
            <p:nvPicPr>
              <p:cNvPr id="127" name="Google Shape;127;p23"/>
              <p:cNvPicPr preferRelativeResize="0"/>
              <p:nvPr/>
            </p:nvPicPr>
            <p:blipFill rotWithShape="1">
              <a:blip r:embed="rId3">
                <a:alphaModFix/>
              </a:blip>
              <a:srcRect l="153" r="-463"/>
              <a:stretch/>
            </p:blipFill>
            <p:spPr>
              <a:xfrm>
                <a:off x="0" y="6243115"/>
                <a:ext cx="9186529" cy="6308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/>
              <p:nvPr/>
            </p:nvSpPr>
            <p:spPr>
              <a:xfrm>
                <a:off x="9004441" y="6139129"/>
                <a:ext cx="210792" cy="718872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p23"/>
            <p:cNvSpPr txBox="1"/>
            <p:nvPr/>
          </p:nvSpPr>
          <p:spPr>
            <a:xfrm>
              <a:off x="3972024" y="6575125"/>
              <a:ext cx="143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uprum"/>
                <a:buNone/>
              </a:pPr>
              <a:r>
                <a:rPr lang="it-IT" sz="1200" i="0" u="none" strike="noStrike" cap="none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Claudio Rimensi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3"/>
            <p:cNvSpPr txBox="1"/>
            <p:nvPr/>
          </p:nvSpPr>
          <p:spPr>
            <a:xfrm>
              <a:off x="8367820" y="6575132"/>
              <a:ext cx="829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uprum"/>
                <a:buNone/>
              </a:pPr>
              <a:fld id="{00000000-1234-1234-1234-123412341234}" type="slidenum"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9</a:t>
              </a:fld>
              <a:r>
                <a:rPr lang="it-IT" sz="12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di 15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3"/>
          <p:cNvSpPr txBox="1"/>
          <p:nvPr/>
        </p:nvSpPr>
        <p:spPr>
          <a:xfrm>
            <a:off x="-87300" y="6271408"/>
            <a:ext cx="3456600" cy="60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Evaluation and analysis of anti-repackaging techniques robustness in an Android virtual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8FC87-9D0B-4AB2-AD7A-7E4B33728F85}"/>
              </a:ext>
            </a:extLst>
          </p:cNvPr>
          <p:cNvSpPr txBox="1"/>
          <p:nvPr/>
        </p:nvSpPr>
        <p:spPr>
          <a:xfrm>
            <a:off x="76200" y="775862"/>
            <a:ext cx="46522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MARVEL protects the application through 3 approaches: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Code Splitting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Base IAT (I</a:t>
            </a:r>
            <a:r>
              <a:rPr lang="en-GB" i="0" dirty="0">
                <a:effectLst/>
                <a:latin typeface="+mn-lt"/>
              </a:rPr>
              <a:t>nterconnected Anti-Tampering Controls)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IAT with encryption</a:t>
            </a:r>
            <a:endParaRPr lang="it-IT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2BA6F43-29EE-4154-AA1F-85A1E79E3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014" y="1515533"/>
            <a:ext cx="4481803" cy="47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888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1074</Words>
  <Application>Microsoft Office PowerPoint</Application>
  <PresentationFormat>On-screen Show (4:3)</PresentationFormat>
  <Paragraphs>143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Raleway</vt:lpstr>
      <vt:lpstr>Cuprum</vt:lpstr>
      <vt:lpstr>Calibri</vt:lpstr>
      <vt:lpstr>Lato</vt:lpstr>
      <vt:lpstr>Simple Light</vt:lpstr>
      <vt:lpstr>Custom</vt:lpstr>
      <vt:lpstr>PowerPoint Presentation</vt:lpstr>
      <vt:lpstr>Android: Introduction</vt:lpstr>
      <vt:lpstr>Android is too open source</vt:lpstr>
      <vt:lpstr>An Attractive solution: Virtualization</vt:lpstr>
      <vt:lpstr>Legitimate Usage of Android Virtualization</vt:lpstr>
      <vt:lpstr>Risks using Virtualization</vt:lpstr>
      <vt:lpstr>Demistify Virtualization and Anti-Repackaging Mechanism</vt:lpstr>
      <vt:lpstr>A Novel solution: MARVEL</vt:lpstr>
      <vt:lpstr>A Novel solution: MARVEL</vt:lpstr>
      <vt:lpstr>A Novel solution: MARVEL</vt:lpstr>
      <vt:lpstr>A Novel solution: MARVEL</vt:lpstr>
      <vt:lpstr>A novel solution to bypass MARVEL’s defense</vt:lpstr>
      <vt:lpstr>A novel solution to bypass MARVEL’s defense</vt:lpstr>
      <vt:lpstr>A novel solution to bypass MARVEL’s defense</vt:lpstr>
      <vt:lpstr>Practical demonstration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Claudio</cp:lastModifiedBy>
  <cp:revision>54</cp:revision>
  <dcterms:modified xsi:type="dcterms:W3CDTF">2021-07-21T12:30:41Z</dcterms:modified>
</cp:coreProperties>
</file>